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76" r:id="rId3"/>
  </p:sldMasterIdLst>
  <p:notesMasterIdLst>
    <p:notesMasterId r:id="rId21"/>
  </p:notesMasterIdLst>
  <p:sldIdLst>
    <p:sldId id="267" r:id="rId4"/>
    <p:sldId id="256" r:id="rId5"/>
    <p:sldId id="268" r:id="rId6"/>
    <p:sldId id="283" r:id="rId7"/>
    <p:sldId id="284" r:id="rId8"/>
    <p:sldId id="271" r:id="rId9"/>
    <p:sldId id="285" r:id="rId10"/>
    <p:sldId id="274" r:id="rId11"/>
    <p:sldId id="286" r:id="rId12"/>
    <p:sldId id="277" r:id="rId13"/>
    <p:sldId id="291" r:id="rId14"/>
    <p:sldId id="278" r:id="rId15"/>
    <p:sldId id="287" r:id="rId16"/>
    <p:sldId id="280" r:id="rId17"/>
    <p:sldId id="288" r:id="rId18"/>
    <p:sldId id="289" r:id="rId19"/>
    <p:sldId id="290" r:id="rId20"/>
  </p:sldIdLst>
  <p:sldSz cx="12192000" cy="6858000"/>
  <p:notesSz cx="6858000" cy="9144000"/>
  <p:embeddedFontLst>
    <p:embeddedFont>
      <p:font typeface="Calibri Light" pitchFamily="34" charset="0"/>
      <p:regular r:id="rId22"/>
    </p:embeddedFont>
    <p:embeddedFont>
      <p:font typeface="맑은 고딕" pitchFamily="34" charset="-127"/>
      <p:regular r:id="rId23"/>
      <p:bold r:id="rId24"/>
    </p:embeddedFont>
    <p:embeddedFont>
      <p:font typeface="Calibri" pitchFamily="34" charset="0"/>
      <p:regular r:id="rId25"/>
      <p:bold r:id="rId26"/>
    </p:embeddedFont>
    <p:embeddedFont>
      <p:font typeface="Josefin Sans" charset="0"/>
      <p:regular r:id="rId27"/>
      <p:bold r:id="rId28"/>
      <p:italic r:id="rId29"/>
      <p:boldItalic r:id="rId30"/>
    </p:embeddedFont>
    <p:embeddedFont>
      <p:font typeface="Lilita One" charset="0"/>
      <p:regular r:id="rId31"/>
    </p:embeddedFont>
    <p:embeddedFont>
      <p:font typeface="Lato Black" charset="0"/>
      <p:bold r:id="rId32"/>
    </p:embeddedFont>
    <p:embeddedFont>
      <p:font typeface="Arial Unicode MS" pitchFamily="34" charset="-128"/>
      <p:regular r:id="rId33"/>
    </p:embeddedFont>
  </p:embeddedFontLst>
  <p:defaultTextStyle>
    <a:defPPr>
      <a:defRPr lang="en-US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4660"/>
  </p:normalViewPr>
  <p:slideViewPr>
    <p:cSldViewPr snapToGrid="0">
      <p:cViewPr>
        <p:scale>
          <a:sx n="70" d="100"/>
          <a:sy n="70" d="100"/>
        </p:scale>
        <p:origin x="-504" y="-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0D8A5-2462-4FB2-A70C-55EC0825333B}" type="datetimeFigureOut">
              <a:rPr lang="fr-FR" smtClean="0"/>
              <a:pPr/>
              <a:t>29/08/2021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E7C02-58E3-4E2D-BBDF-9C1D1DC3272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0575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681662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4" y="1412776"/>
            <a:ext cx="5088565" cy="4786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3483" y="1584254"/>
            <a:ext cx="4681480" cy="3101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3987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2" y="113837"/>
            <a:ext cx="960106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2" y="881924"/>
            <a:ext cx="960106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2062939"/>
            <a:ext cx="3744416" cy="4534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4182" y="2247136"/>
            <a:ext cx="2159479" cy="333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695733" y="4102101"/>
            <a:ext cx="3744416" cy="2111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920203" y="4102101"/>
            <a:ext cx="3744416" cy="2111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67804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2" y="113837"/>
            <a:ext cx="960106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2" y="881924"/>
            <a:ext cx="960106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408" y="3043305"/>
            <a:ext cx="6669408" cy="33921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23801" y="3497695"/>
            <a:ext cx="3197615" cy="2363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83033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5360" y="281004"/>
            <a:ext cx="407977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93081" y="281003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93081" y="2393461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5360" y="4505472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334757" y="4505472"/>
            <a:ext cx="4032448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695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9"/>
            <a:ext cx="11425269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4"/>
            <a:ext cx="11425269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4" y="1508788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3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31378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4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73882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8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1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17248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3837"/>
            <a:ext cx="12192000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730601" y="3717032"/>
            <a:ext cx="5279989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4" tIns="60957" rIns="121914" bIns="60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0601" y="1722012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0209" y="4554396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0209" y="1722012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601" y="4554396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170220" y="3742100"/>
            <a:ext cx="5279989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4" tIns="60957" rIns="121914" bIns="60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94777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2" y="1316765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2" y="3429001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807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2" y="113837"/>
            <a:ext cx="960106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53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2" y="881924"/>
            <a:ext cx="960106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2" y="1753815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2" y="3866049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74074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475087" y="929391"/>
            <a:ext cx="5422980" cy="4658547"/>
            <a:chOff x="5628356" y="470521"/>
            <a:chExt cx="6212113" cy="53364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4322" r="24717" b="36496"/>
            <a:stretch/>
          </p:blipFill>
          <p:spPr>
            <a:xfrm>
              <a:off x="6401750" y="470521"/>
              <a:ext cx="4455887" cy="533573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alphaModFix amt="42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8165022" y="2131515"/>
              <a:ext cx="1138782" cy="6212113"/>
            </a:xfrm>
            <a:prstGeom prst="rect">
              <a:avLst/>
            </a:prstGeom>
          </p:spPr>
        </p:pic>
      </p:grp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437122" y="1851660"/>
            <a:ext cx="3310255" cy="3732848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96482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4" tIns="60957" rIns="121914" bIns="60957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37064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80"/>
            <a:ext cx="11573197" cy="724247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ctr">
              <a:buNone/>
              <a:defRPr sz="55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="" xmlns:p14="http://schemas.microsoft.com/office/powerpoint/2010/main" val="1782382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7"/>
            <a:ext cx="12192000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2" y="1508787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613959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06940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7"/>
            <a:ext cx="960106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29483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51938"/>
            <a:ext cx="1003243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20023"/>
            <a:ext cx="1003243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747552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960096" y="-9098"/>
            <a:ext cx="5231904" cy="6867097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28181" y="4869160"/>
            <a:ext cx="4463819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3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728181" y="5863579"/>
            <a:ext cx="4463819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947541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7"/>
            <a:ext cx="960106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8464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7" tIns="60958" rIns="121917" bIns="60958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519236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7" tIns="60958" rIns="121917" bIns="60958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30354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7" tIns="60958" rIns="121917" bIns="60958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08785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7" tIns="60958" rIns="121917" bIns="60958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19403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19402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519236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519235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303545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303545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087855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087854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99512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3" y="1412776"/>
            <a:ext cx="5088565" cy="4786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3483" y="1584253"/>
            <a:ext cx="4681480" cy="3101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565122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7"/>
            <a:ext cx="960106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2062939"/>
            <a:ext cx="3744416" cy="4534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4181" y="2247136"/>
            <a:ext cx="2159479" cy="333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695733" y="4102100"/>
            <a:ext cx="3744416" cy="2111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920203" y="4102100"/>
            <a:ext cx="3744416" cy="2111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816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799814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7"/>
            <a:ext cx="960106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408" y="3043304"/>
            <a:ext cx="6669408" cy="33921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23799" y="3497694"/>
            <a:ext cx="3197615" cy="2363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91246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5360" y="281003"/>
            <a:ext cx="407977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93079" y="281003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93079" y="2393461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5360" y="4505472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334757" y="4505472"/>
            <a:ext cx="4032448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826096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8"/>
            <a:ext cx="11425269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3"/>
            <a:ext cx="11425269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96131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64994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0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730173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3837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730601" y="3717032"/>
            <a:ext cx="5279989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0601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0209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0209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601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170220" y="3742100"/>
            <a:ext cx="5279989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7" tIns="60958" rIns="121917" bIns="609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84274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316765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429000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742314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7"/>
            <a:ext cx="9601067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53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53815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866049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360546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21917" tIns="60958" rIns="121917" bIns="60958"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091955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="" xmlns:p14="http://schemas.microsoft.com/office/powerpoint/2010/main" val="411626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8" tIns="45719" rIns="91438" bIns="45719"/>
          <a:lstStyle>
            <a:lvl1pPr marL="0" indent="0">
              <a:buNone/>
              <a:defRPr sz="19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925042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7"/>
            <a:ext cx="12192000" cy="768085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2525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15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2" y="113837"/>
            <a:ext cx="960106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2" y="881924"/>
            <a:ext cx="960106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229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51939"/>
            <a:ext cx="1003243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20024"/>
            <a:ext cx="1003243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14279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960096" y="-9096"/>
            <a:ext cx="5231904" cy="6867097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28181" y="4869160"/>
            <a:ext cx="4463819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3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728181" y="5863580"/>
            <a:ext cx="4463819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18776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2" y="113837"/>
            <a:ext cx="9601067" cy="768085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2" y="881924"/>
            <a:ext cx="9601067" cy="384043"/>
          </a:xfrm>
          <a:prstGeom prst="rect">
            <a:avLst/>
          </a:prstGeom>
        </p:spPr>
        <p:txBody>
          <a:bodyPr lIns="121914" tIns="60957" rIns="121914" bIns="60957" anchor="ctr"/>
          <a:lstStyle>
            <a:lvl1pPr marL="0" indent="0" algn="l">
              <a:buNone/>
              <a:defRPr sz="19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8465" y="2499835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4" tIns="60957" rIns="121914" bIns="60957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519237" y="2499835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4" tIns="60957" rIns="121914" bIns="60957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303545" y="2499835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4" tIns="60957" rIns="121914" bIns="60957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087856" y="2499835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21914" tIns="60957" rIns="121914" bIns="60957"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70" indent="0">
              <a:buNone/>
              <a:defRPr sz="3700"/>
            </a:lvl2pPr>
            <a:lvl3pPr marL="1219140" indent="0">
              <a:buNone/>
              <a:defRPr sz="3200"/>
            </a:lvl3pPr>
            <a:lvl4pPr marL="1828709" indent="0">
              <a:buNone/>
              <a:defRPr sz="2700"/>
            </a:lvl4pPr>
            <a:lvl5pPr marL="2438278" indent="0">
              <a:buNone/>
              <a:defRPr sz="2700"/>
            </a:lvl5pPr>
            <a:lvl6pPr marL="3047848" indent="0">
              <a:buNone/>
              <a:defRPr sz="2700"/>
            </a:lvl6pPr>
            <a:lvl7pPr marL="3657418" indent="0">
              <a:buNone/>
              <a:defRPr sz="2700"/>
            </a:lvl7pPr>
            <a:lvl8pPr marL="4266987" indent="0">
              <a:buNone/>
              <a:defRPr sz="2700"/>
            </a:lvl8pPr>
            <a:lvl9pPr marL="4876557" indent="0">
              <a:buNone/>
              <a:defRPr sz="27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19403" y="1796821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719403" y="1796821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519236" y="1796821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3519237" y="1796821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6303545" y="1796821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303546" y="1796821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087855" y="1796821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087855" y="1796821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4" tIns="60957" rIns="121914" bIns="60957" rtlCol="0" anchor="ctr"/>
          <a:lstStyle/>
          <a:p>
            <a:pPr algn="ctr" defTabSz="1219140" latinLnBrk="1"/>
            <a:endParaRPr lang="ko-KR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004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3750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061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txStyles>
    <p:titleStyle>
      <a:lvl1pPr algn="ctr" defTabSz="1219140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541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txStyles>
    <p:titleStyle>
      <a:lvl1pPr algn="ctr" defTabSz="1219170" rtl="0" eaLnBrk="1" latinLnBrk="1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61;p34"/>
          <p:cNvSpPr txBox="1">
            <a:spLocks/>
          </p:cNvSpPr>
          <p:nvPr/>
        </p:nvSpPr>
        <p:spPr>
          <a:xfrm>
            <a:off x="2207595" y="2022137"/>
            <a:ext cx="7342723" cy="1594520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altLang="ko-KR" sz="36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Conception et réalisation d’un </a:t>
            </a:r>
            <a:r>
              <a:rPr lang="fr-FR" altLang="ko-KR" sz="36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web e-commerce “</a:t>
            </a:r>
            <a:r>
              <a:rPr lang="fr-FR" altLang="ko-KR" sz="3600" b="1" dirty="0" err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OwnDesk</a:t>
            </a:r>
            <a:r>
              <a:rPr lang="fr-FR" altLang="ko-KR" sz="36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fr-FR" altLang="ko-KR" sz="2800" dirty="0"/>
              <a:t/>
            </a:r>
            <a:br>
              <a:rPr lang="fr-FR" altLang="ko-KR" sz="2800" dirty="0"/>
            </a:br>
            <a:endParaRPr lang="fr-FR" sz="2800" dirty="0"/>
          </a:p>
        </p:txBody>
      </p:sp>
      <p:sp>
        <p:nvSpPr>
          <p:cNvPr id="6" name="Google Shape;862;p34"/>
          <p:cNvSpPr txBox="1">
            <a:spLocks/>
          </p:cNvSpPr>
          <p:nvPr/>
        </p:nvSpPr>
        <p:spPr>
          <a:xfrm>
            <a:off x="452367" y="4036127"/>
            <a:ext cx="2771880" cy="83893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900" b="1" dirty="0"/>
              <a:t>Réalisé par:</a:t>
            </a:r>
            <a:endParaRPr lang="fr-FR" sz="1900" dirty="0"/>
          </a:p>
          <a:p>
            <a:pPr marL="0" indent="0">
              <a:buNone/>
            </a:pPr>
            <a:r>
              <a:rPr lang="fr-FR" sz="1900" dirty="0" smtClean="0"/>
              <a:t>NAOUR </a:t>
            </a:r>
            <a:r>
              <a:rPr lang="fr-FR" sz="1900" dirty="0" err="1"/>
              <a:t>Boutaina</a:t>
            </a:r>
            <a:endParaRPr lang="fr-FR" sz="1900" dirty="0"/>
          </a:p>
        </p:txBody>
      </p:sp>
      <p:sp>
        <p:nvSpPr>
          <p:cNvPr id="7" name="Google Shape;862;p34"/>
          <p:cNvSpPr txBox="1">
            <a:spLocks/>
          </p:cNvSpPr>
          <p:nvPr/>
        </p:nvSpPr>
        <p:spPr>
          <a:xfrm>
            <a:off x="4493016" y="4144489"/>
            <a:ext cx="2771880" cy="8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Encadré par </a:t>
            </a:r>
            <a:r>
              <a:rPr lang="fr-FR" dirty="0">
                <a:solidFill>
                  <a:schemeClr val="tx1"/>
                </a:solidFill>
                <a:latin typeface="+mn-lt"/>
              </a:rPr>
              <a:t>:                          </a:t>
            </a:r>
          </a:p>
          <a:p>
            <a:pPr algn="l"/>
            <a:r>
              <a:rPr lang="en-US" sz="1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M. Mohammed </a:t>
            </a:r>
            <a:r>
              <a:rPr lang="en-US" sz="19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younes</a:t>
            </a:r>
            <a:endParaRPr lang="en-US" sz="19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US" sz="19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Mejjati</a:t>
            </a:r>
            <a:r>
              <a:rPr lang="en-US" sz="1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alami</a:t>
            </a:r>
            <a:r>
              <a:rPr lang="en-US" sz="1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fr-FR" sz="19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Google Shape;862;p34"/>
          <p:cNvSpPr txBox="1">
            <a:spLocks/>
          </p:cNvSpPr>
          <p:nvPr/>
        </p:nvSpPr>
        <p:spPr>
          <a:xfrm>
            <a:off x="8236451" y="4127912"/>
            <a:ext cx="2771880" cy="8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Membres Jury :</a:t>
            </a:r>
          </a:p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 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 descr="C:\Users\Dell2017\Desktop\owndesk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900" y="0"/>
            <a:ext cx="2224583" cy="1318787"/>
          </a:xfrm>
          <a:prstGeom prst="rect">
            <a:avLst/>
          </a:prstGeom>
          <a:noFill/>
        </p:spPr>
      </p:pic>
      <p:pic>
        <p:nvPicPr>
          <p:cNvPr id="4098" name="Picture 2" descr="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4693" y="218365"/>
            <a:ext cx="2930738" cy="759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5236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7452" y="561678"/>
            <a:ext cx="6240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Diagramme </a:t>
            </a:r>
            <a:r>
              <a:rPr lang="fr-FR" sz="24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des </a:t>
            </a:r>
            <a:r>
              <a:rPr lang="fr-FR" sz="2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cas d’utilisation </a:t>
            </a:r>
            <a:r>
              <a:rPr lang="fr-FR" sz="24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du site web</a:t>
            </a:r>
            <a:endParaRPr lang="fr-FR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1"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027" name="Picture 3" descr="C:\Users\Dell2017\Desktop\screens\visiteu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4197" y="1279620"/>
            <a:ext cx="5653585" cy="4591050"/>
          </a:xfrm>
          <a:prstGeom prst="rect">
            <a:avLst/>
          </a:prstGeom>
          <a:noFill/>
        </p:spPr>
      </p:pic>
      <p:pic>
        <p:nvPicPr>
          <p:cNvPr id="2" name="Picture 2" descr="C:\Users\Dell2017\Desktop\screens\diap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078" y="1337481"/>
            <a:ext cx="5443552" cy="4271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277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ll2017\Desktop\screens\adm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7666" y="636178"/>
            <a:ext cx="6409544" cy="52273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5566" y="193189"/>
            <a:ext cx="103557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2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Diagramme de classe pour les deux </a:t>
            </a:r>
            <a:r>
              <a:rPr lang="fr-FR" sz="2400" dirty="0" smtClean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cas d’utilisations</a:t>
            </a:r>
            <a:endParaRPr lang="fr-FR" sz="2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1"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endParaRPr lang="fr-FR" sz="20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1"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2050" name="Picture 2" descr="C:\Users\Dell2017\Desktop\screens\clas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467" y="741711"/>
            <a:ext cx="9812740" cy="58092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863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37950" y="1270951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8800" y="3216633"/>
            <a:ext cx="3887104" cy="1089527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Outils</a:t>
            </a: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de </a:t>
            </a: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développement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194174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53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38" y="752285"/>
            <a:ext cx="1908105" cy="190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52" y="955344"/>
            <a:ext cx="3479120" cy="1246682"/>
          </a:xfrm>
          <a:prstGeom prst="rect">
            <a:avLst/>
          </a:prstGeom>
          <a:noFill/>
        </p:spPr>
      </p:pic>
      <p:pic>
        <p:nvPicPr>
          <p:cNvPr id="3074" name="Picture 2" descr="C:\Users\Dell2017\Desktop\t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5726" y="3791186"/>
            <a:ext cx="3533775" cy="1724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1817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37950" y="1270951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8800" y="3715231"/>
            <a:ext cx="3887104" cy="590929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Simulation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194174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53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37950" y="1270951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194174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93391" y="3783478"/>
            <a:ext cx="3887104" cy="590929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Conclusion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53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61;p34"/>
          <p:cNvSpPr txBox="1">
            <a:spLocks/>
          </p:cNvSpPr>
          <p:nvPr/>
        </p:nvSpPr>
        <p:spPr>
          <a:xfrm>
            <a:off x="2207595" y="2022137"/>
            <a:ext cx="7342723" cy="1594520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/>
            </a:r>
            <a:br>
              <a:rPr lang="fr-FR" dirty="0" smtClean="0"/>
            </a:br>
            <a:r>
              <a:rPr lang="fr-FR" altLang="ko-KR" sz="36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Conception et réalisation d’un site web e-commerce “</a:t>
            </a:r>
            <a:r>
              <a:rPr lang="fr-FR" altLang="ko-KR" sz="3600" b="1" dirty="0" err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OwnDesk</a:t>
            </a:r>
            <a:r>
              <a:rPr lang="fr-FR" altLang="ko-KR" sz="36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fr-FR" altLang="ko-KR" sz="2800" dirty="0"/>
              <a:t/>
            </a:r>
            <a:br>
              <a:rPr lang="fr-FR" altLang="ko-KR" sz="2800" dirty="0"/>
            </a:br>
            <a:endParaRPr lang="fr-FR" sz="2800" dirty="0"/>
          </a:p>
        </p:txBody>
      </p:sp>
      <p:sp>
        <p:nvSpPr>
          <p:cNvPr id="6" name="Google Shape;862;p34"/>
          <p:cNvSpPr txBox="1">
            <a:spLocks/>
          </p:cNvSpPr>
          <p:nvPr/>
        </p:nvSpPr>
        <p:spPr>
          <a:xfrm>
            <a:off x="452367" y="4036127"/>
            <a:ext cx="2771880" cy="83893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900" b="1" dirty="0"/>
              <a:t>Réalisé par:</a:t>
            </a:r>
            <a:endParaRPr lang="fr-FR" sz="1900" dirty="0"/>
          </a:p>
          <a:p>
            <a:pPr marL="0" indent="0">
              <a:buNone/>
            </a:pPr>
            <a:r>
              <a:rPr lang="fr-FR" sz="1900" dirty="0" smtClean="0"/>
              <a:t>NAOUR </a:t>
            </a:r>
            <a:r>
              <a:rPr lang="fr-FR" sz="1900" dirty="0" err="1"/>
              <a:t>Boutaina</a:t>
            </a:r>
            <a:endParaRPr lang="fr-FR" sz="1900" dirty="0"/>
          </a:p>
        </p:txBody>
      </p:sp>
      <p:sp>
        <p:nvSpPr>
          <p:cNvPr id="7" name="Google Shape;862;p34"/>
          <p:cNvSpPr txBox="1">
            <a:spLocks/>
          </p:cNvSpPr>
          <p:nvPr/>
        </p:nvSpPr>
        <p:spPr>
          <a:xfrm>
            <a:off x="4493016" y="4144489"/>
            <a:ext cx="2771880" cy="8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Encadré par </a:t>
            </a:r>
            <a:r>
              <a:rPr lang="fr-FR" dirty="0">
                <a:solidFill>
                  <a:schemeClr val="tx1"/>
                </a:solidFill>
                <a:latin typeface="+mn-lt"/>
              </a:rPr>
              <a:t>:                          </a:t>
            </a:r>
          </a:p>
          <a:p>
            <a:pPr algn="l"/>
            <a:r>
              <a:rPr lang="fr-FR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M. Mohammed </a:t>
            </a:r>
            <a:r>
              <a:rPr lang="en-US" sz="19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younes</a:t>
            </a:r>
            <a:endParaRPr lang="en-US" sz="19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US" sz="19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Mejjati</a:t>
            </a:r>
            <a:r>
              <a:rPr lang="en-US" sz="1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alami</a:t>
            </a:r>
            <a:r>
              <a:rPr lang="en-US" sz="1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fr-FR" sz="19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Google Shape;862;p34"/>
          <p:cNvSpPr txBox="1">
            <a:spLocks/>
          </p:cNvSpPr>
          <p:nvPr/>
        </p:nvSpPr>
        <p:spPr>
          <a:xfrm>
            <a:off x="8236451" y="4127912"/>
            <a:ext cx="2771880" cy="8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Membres Jury :</a:t>
            </a:r>
          </a:p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 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 descr="C:\Users\Dell2017\Desktop\owndesk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900" y="0"/>
            <a:ext cx="2224583" cy="1318787"/>
          </a:xfrm>
          <a:prstGeom prst="rect">
            <a:avLst/>
          </a:prstGeom>
          <a:noFill/>
        </p:spPr>
      </p:pic>
      <p:pic>
        <p:nvPicPr>
          <p:cNvPr id="4098" name="Picture 2" descr="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84693" y="218365"/>
            <a:ext cx="2930738" cy="759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5236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4667534" y="5577056"/>
            <a:ext cx="5574135" cy="377987"/>
            <a:chOff x="3252034" y="2036731"/>
            <a:chExt cx="5747530" cy="377986"/>
          </a:xfrm>
        </p:grpSpPr>
        <p:grpSp>
          <p:nvGrpSpPr>
            <p:cNvPr id="47" name="Group 46"/>
            <p:cNvGrpSpPr/>
            <p:nvPr/>
          </p:nvGrpSpPr>
          <p:grpSpPr>
            <a:xfrm flipH="1">
              <a:off x="3252034" y="2036731"/>
              <a:ext cx="1728128" cy="377986"/>
              <a:chOff x="2057730" y="1482587"/>
              <a:chExt cx="1437701" cy="314462"/>
            </a:xfrm>
          </p:grpSpPr>
          <p:sp>
            <p:nvSpPr>
              <p:cNvPr id="49" name="Rectangle: Top Corners Rounded 12"/>
              <p:cNvSpPr/>
              <p:nvPr/>
            </p:nvSpPr>
            <p:spPr>
              <a:xfrm rot="16200000" flipH="1">
                <a:off x="2619350" y="920967"/>
                <a:ext cx="314462" cy="143770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 flipH="1">
              <a:off x="5099031" y="2046752"/>
              <a:ext cx="3900533" cy="3631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Conclusion</a:t>
              </a:r>
              <a:endParaRPr lang="en-US" sz="1600" kern="0" dirty="0">
                <a:solidFill>
                  <a:srgbClr val="E00700"/>
                </a:solidFill>
                <a:latin typeface="Lilita One"/>
                <a:ea typeface="Lilita One"/>
                <a:cs typeface="Lilita One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4610981" y="1767977"/>
            <a:ext cx="1841155" cy="377987"/>
            <a:chOff x="2057727" y="1482587"/>
            <a:chExt cx="1531733" cy="314462"/>
          </a:xfrm>
        </p:grpSpPr>
        <p:sp>
          <p:nvSpPr>
            <p:cNvPr id="33" name="Rectangle: Top Corners Rounded 32"/>
            <p:cNvSpPr/>
            <p:nvPr/>
          </p:nvSpPr>
          <p:spPr>
            <a:xfrm rot="16200000" flipH="1">
              <a:off x="2666363" y="873951"/>
              <a:ext cx="314462" cy="15317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 flipH="1">
              <a:off x="2123797" y="1545243"/>
              <a:ext cx="189150" cy="189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4610981" y="2400177"/>
            <a:ext cx="1841155" cy="377987"/>
            <a:chOff x="2057727" y="1482587"/>
            <a:chExt cx="1531733" cy="314462"/>
          </a:xfrm>
        </p:grpSpPr>
        <p:sp>
          <p:nvSpPr>
            <p:cNvPr id="29" name="Rectangle: Top Corners Rounded 28"/>
            <p:cNvSpPr/>
            <p:nvPr/>
          </p:nvSpPr>
          <p:spPr>
            <a:xfrm rot="16200000" flipH="1">
              <a:off x="2666363" y="873951"/>
              <a:ext cx="314462" cy="15317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127000" dist="635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 flipH="1">
              <a:off x="2123797" y="1545243"/>
              <a:ext cx="189150" cy="189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0982" y="2931602"/>
            <a:ext cx="5827348" cy="584775"/>
            <a:chOff x="3139014" y="1935953"/>
            <a:chExt cx="5827348" cy="584776"/>
          </a:xfrm>
        </p:grpSpPr>
        <p:grpSp>
          <p:nvGrpSpPr>
            <p:cNvPr id="23" name="Group 22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25" name="Rectangle: Top Corners Rounded 24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 flipH="1">
              <a:off x="5065829" y="1935953"/>
              <a:ext cx="3900533" cy="5847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>
                <a:buClr>
                  <a:srgbClr val="263238"/>
                </a:buClr>
                <a:buSzPts val="2100"/>
                <a:defRPr/>
              </a:pP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  <a:sym typeface="Lilita One"/>
                </a:rPr>
                <a:t>Contexte général – Problématique -Etude du besoins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10982" y="3693432"/>
            <a:ext cx="5827348" cy="377987"/>
            <a:chOff x="3139014" y="2036731"/>
            <a:chExt cx="5827348" cy="377986"/>
          </a:xfrm>
        </p:grpSpPr>
        <p:grpSp>
          <p:nvGrpSpPr>
            <p:cNvPr id="19" name="Group 18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21" name="Rectangle: Top Corners Rounded 20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 flipH="1">
              <a:off x="5065829" y="2046752"/>
              <a:ext cx="3900533" cy="3631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Conception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10981" y="4383340"/>
            <a:ext cx="5700691" cy="377987"/>
            <a:chOff x="3139014" y="2036731"/>
            <a:chExt cx="5700690" cy="377986"/>
          </a:xfrm>
        </p:grpSpPr>
        <p:grpSp>
          <p:nvGrpSpPr>
            <p:cNvPr id="15" name="Group 14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17" name="Rectangle: Top Corners Rounded 16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flipH="1">
              <a:off x="5079475" y="2046753"/>
              <a:ext cx="3760229" cy="3631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Outils</a:t>
              </a:r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alibri"/>
                </a:rPr>
                <a:t> </a:t>
              </a: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de</a:t>
              </a:r>
              <a:r>
                <a:rPr lang="fr-F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alibri"/>
                </a:rPr>
                <a:t> </a:t>
              </a: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développement</a:t>
              </a:r>
              <a:endParaRPr lang="en-US" sz="1600" kern="0" dirty="0">
                <a:solidFill>
                  <a:srgbClr val="E00700"/>
                </a:solidFill>
                <a:latin typeface="Lilita One"/>
                <a:ea typeface="Lilita One"/>
                <a:cs typeface="Lilita One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10983" y="5044395"/>
            <a:ext cx="5881940" cy="377987"/>
            <a:chOff x="3139014" y="2036731"/>
            <a:chExt cx="5881940" cy="377986"/>
          </a:xfrm>
        </p:grpSpPr>
        <p:grpSp>
          <p:nvGrpSpPr>
            <p:cNvPr id="11" name="Group 10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13" name="Rectangle: Top Corners Rounded 12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 flipH="1">
              <a:off x="5120421" y="2046752"/>
              <a:ext cx="3900533" cy="3631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600" kern="0" dirty="0">
                  <a:solidFill>
                    <a:srgbClr val="E00700"/>
                  </a:solidFill>
                  <a:latin typeface="Lilita One"/>
                  <a:ea typeface="Lilita One"/>
                  <a:cs typeface="Lilita One"/>
                </a:rPr>
                <a:t>Simulation</a:t>
              </a:r>
              <a:endParaRPr lang="en-US" sz="1600" kern="0" dirty="0">
                <a:solidFill>
                  <a:srgbClr val="E00700"/>
                </a:solidFill>
                <a:latin typeface="Lilita One"/>
                <a:ea typeface="Lilita One"/>
                <a:cs typeface="Lilita One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608209" y="0"/>
            <a:ext cx="4860247" cy="6543127"/>
            <a:chOff x="3174" y="0"/>
            <a:chExt cx="4860247" cy="685800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 cstate="print">
              <a:alphaModFix amt="38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7994" flipH="1">
              <a:off x="3831471" y="1154605"/>
              <a:ext cx="794983" cy="5248381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Freeform: Shape 36"/>
            <p:cNvSpPr/>
            <p:nvPr/>
          </p:nvSpPr>
          <p:spPr>
            <a:xfrm>
              <a:off x="3174" y="0"/>
              <a:ext cx="4860247" cy="6858000"/>
            </a:xfrm>
            <a:custGeom>
              <a:avLst/>
              <a:gdLst>
                <a:gd name="connsiteX0" fmla="*/ 0 w 4860247"/>
                <a:gd name="connsiteY0" fmla="*/ 0 h 6858000"/>
                <a:gd name="connsiteX1" fmla="*/ 4860247 w 4860247"/>
                <a:gd name="connsiteY1" fmla="*/ 0 h 6858000"/>
                <a:gd name="connsiteX2" fmla="*/ 2974024 w 4860247"/>
                <a:gd name="connsiteY2" fmla="*/ 6858000 h 6858000"/>
                <a:gd name="connsiteX3" fmla="*/ 0 w 486024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0247" h="6858000">
                  <a:moveTo>
                    <a:pt x="0" y="0"/>
                  </a:moveTo>
                  <a:lnTo>
                    <a:pt x="4860247" y="0"/>
                  </a:lnTo>
                  <a:lnTo>
                    <a:pt x="297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269431" y="3018471"/>
            <a:ext cx="3887104" cy="798294"/>
            <a:chOff x="436396" y="2876301"/>
            <a:chExt cx="3887104" cy="798294"/>
          </a:xfrm>
        </p:grpSpPr>
        <p:sp>
          <p:nvSpPr>
            <p:cNvPr id="39" name="TextBox 38"/>
            <p:cNvSpPr txBox="1"/>
            <p:nvPr/>
          </p:nvSpPr>
          <p:spPr>
            <a:xfrm>
              <a:off x="436396" y="2876301"/>
              <a:ext cx="3887104" cy="76944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4400" spc="200" dirty="0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PLAN</a:t>
              </a:r>
            </a:p>
          </p:txBody>
        </p:sp>
        <p:cxnSp>
          <p:nvCxnSpPr>
            <p:cNvPr id="40" name="Straight Connector 39"/>
            <p:cNvCxnSpPr>
              <a:cxnSpLocks/>
            </p:cNvCxnSpPr>
            <p:nvPr/>
          </p:nvCxnSpPr>
          <p:spPr>
            <a:xfrm>
              <a:off x="556316" y="3674595"/>
              <a:ext cx="59016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Google Shape;1262;p36"/>
          <p:cNvSpPr txBox="1">
            <a:spLocks/>
          </p:cNvSpPr>
          <p:nvPr/>
        </p:nvSpPr>
        <p:spPr>
          <a:xfrm>
            <a:off x="6563989" y="1522442"/>
            <a:ext cx="2044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Clr>
                <a:srgbClr val="263238"/>
              </a:buClr>
            </a:pPr>
            <a:r>
              <a:rPr lang="fr-FR" kern="0" noProof="0" dirty="0" smtClean="0">
                <a:solidFill>
                  <a:srgbClr val="E00700"/>
                </a:solidFill>
              </a:rPr>
              <a:t>Introduction</a:t>
            </a:r>
            <a:endParaRPr lang="fr-FR" kern="0" dirty="0">
              <a:solidFill>
                <a:srgbClr val="E00700"/>
              </a:solidFill>
            </a:endParaRPr>
          </a:p>
        </p:txBody>
      </p:sp>
      <p:sp>
        <p:nvSpPr>
          <p:cNvPr id="45" name="Google Shape;1262;p36"/>
          <p:cNvSpPr txBox="1">
            <a:spLocks/>
          </p:cNvSpPr>
          <p:nvPr/>
        </p:nvSpPr>
        <p:spPr>
          <a:xfrm>
            <a:off x="6563988" y="2178363"/>
            <a:ext cx="3819749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Clr>
                <a:srgbClr val="263238"/>
              </a:buClr>
            </a:pPr>
            <a:r>
              <a:rPr lang="fr-FR" kern="0" dirty="0" smtClean="0">
                <a:solidFill>
                  <a:srgbClr val="E00700"/>
                </a:solidFill>
              </a:rPr>
              <a:t>Présentation de l’organisme d’</a:t>
            </a:r>
            <a:r>
              <a:rPr lang="fr-FR" kern="0" dirty="0" err="1" smtClean="0">
                <a:solidFill>
                  <a:srgbClr val="E00700"/>
                </a:solidFill>
              </a:rPr>
              <a:t>acceuil</a:t>
            </a:r>
            <a:endParaRPr lang="fr-FR" kern="0" dirty="0">
              <a:solidFill>
                <a:srgbClr val="E007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26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3387686"/>
            <a:ext cx="3887104" cy="590929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Introduction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194174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53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897007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2860883"/>
            <a:ext cx="3887104" cy="2086723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Présentation</a:t>
            </a: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de </a:t>
            </a: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l’organisme</a:t>
            </a: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d’acceuil</a:t>
            </a:r>
            <a:endParaRPr lang="en-US" sz="3600" spc="200" dirty="0" smtClean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“</a:t>
            </a: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OwnDesk</a:t>
            </a: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”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26137" y="1907571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53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3018287"/>
            <a:ext cx="3887104" cy="1588125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Contexte</a:t>
            </a: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général</a:t>
            </a: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- </a:t>
            </a: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Problématique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194174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53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/>
        </p:nvSpPr>
        <p:spPr>
          <a:xfrm>
            <a:off x="1292137" y="2182821"/>
            <a:ext cx="1241715" cy="1241715"/>
          </a:xfrm>
          <a:prstGeom prst="ellipse">
            <a:avLst/>
          </a:prstGeom>
          <a:solidFill>
            <a:sysClr val="window" lastClr="FFFFFF"/>
          </a:solidFill>
          <a:ln w="635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 dirty="0">
              <a:solidFill>
                <a:schemeClr val="bg2">
                  <a:lumMod val="10000"/>
                </a:schemeClr>
              </a:solidFill>
              <a:latin typeface="Arial"/>
              <a:ea typeface="Arial Unicode M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076448" y="2182821"/>
            <a:ext cx="1241715" cy="1241715"/>
          </a:xfrm>
          <a:prstGeom prst="ellipse">
            <a:avLst/>
          </a:prstGeom>
          <a:solidFill>
            <a:sysClr val="window" lastClr="FFFFFF"/>
          </a:solidFill>
          <a:ln w="635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860757" y="2182821"/>
            <a:ext cx="1241715" cy="1241715"/>
          </a:xfrm>
          <a:prstGeom prst="ellipse">
            <a:avLst/>
          </a:prstGeom>
          <a:solidFill>
            <a:sysClr val="window" lastClr="FFFFFF"/>
          </a:solidFill>
          <a:ln w="635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9645065" y="2182821"/>
            <a:ext cx="1241715" cy="1241715"/>
          </a:xfrm>
          <a:prstGeom prst="ellipse">
            <a:avLst/>
          </a:prstGeom>
          <a:solidFill>
            <a:sysClr val="window" lastClr="FFFFFF"/>
          </a:solidFill>
          <a:ln w="635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8872" y="1519031"/>
            <a:ext cx="2208245" cy="369332"/>
          </a:xfrm>
          <a:prstGeom prst="rect">
            <a:avLst/>
          </a:prstGeom>
          <a:noFill/>
        </p:spPr>
        <p:txBody>
          <a:bodyPr wrap="square" lIns="121912" tIns="60956" rIns="121912" bIns="60956" rtlCol="0" anchor="ctr">
            <a:spAutoFit/>
          </a:bodyPr>
          <a:lstStyle/>
          <a:p>
            <a:pPr algn="ctr" defTabSz="1219110" latinLnBrk="1"/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Contexte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général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93183" y="1519031"/>
            <a:ext cx="2208245" cy="369332"/>
          </a:xfrm>
          <a:prstGeom prst="rect">
            <a:avLst/>
          </a:prstGeom>
          <a:noFill/>
        </p:spPr>
        <p:txBody>
          <a:bodyPr wrap="square" lIns="121912" tIns="60956" rIns="121912" bIns="60956" rtlCol="0" anchor="ctr">
            <a:spAutoFit/>
          </a:bodyPr>
          <a:lstStyle/>
          <a:p>
            <a:pPr algn="ctr" defTabSz="1219110" latinLnBrk="1"/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Problématique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77492" y="1519031"/>
            <a:ext cx="2208245" cy="369332"/>
          </a:xfrm>
          <a:prstGeom prst="rect">
            <a:avLst/>
          </a:prstGeom>
          <a:noFill/>
        </p:spPr>
        <p:txBody>
          <a:bodyPr wrap="square" lIns="121912" tIns="60956" rIns="121912" bIns="60956" rtlCol="0" anchor="ctr">
            <a:spAutoFit/>
          </a:bodyPr>
          <a:lstStyle/>
          <a:p>
            <a:pPr algn="ctr" defTabSz="1219110" latinLnBrk="1"/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Objectifs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61800" y="1519031"/>
            <a:ext cx="2208245" cy="369332"/>
          </a:xfrm>
          <a:prstGeom prst="rect">
            <a:avLst/>
          </a:prstGeom>
          <a:noFill/>
        </p:spPr>
        <p:txBody>
          <a:bodyPr wrap="square" lIns="121912" tIns="60956" rIns="121912" bIns="60956" rtlCol="0" anchor="ctr">
            <a:spAutoFit/>
          </a:bodyPr>
          <a:lstStyle/>
          <a:p>
            <a:pPr algn="ctr" defTabSz="1219110" latinLnBrk="1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Solutions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7" name="Rectangle 28"/>
          <p:cNvSpPr/>
          <p:nvPr/>
        </p:nvSpPr>
        <p:spPr>
          <a:xfrm>
            <a:off x="2505604" y="2563676"/>
            <a:ext cx="1584000" cy="48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 dirty="0">
              <a:solidFill>
                <a:schemeClr val="accent2">
                  <a:lumMod val="75000"/>
                </a:schemeClr>
              </a:solidFill>
              <a:latin typeface="Arial"/>
              <a:ea typeface="Arial Unicode MS"/>
            </a:endParaRPr>
          </a:p>
        </p:txBody>
      </p:sp>
      <p:sp>
        <p:nvSpPr>
          <p:cNvPr id="58" name="Rectangle 28"/>
          <p:cNvSpPr/>
          <p:nvPr/>
        </p:nvSpPr>
        <p:spPr>
          <a:xfrm>
            <a:off x="5318161" y="2563676"/>
            <a:ext cx="1584000" cy="48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sp>
        <p:nvSpPr>
          <p:cNvPr id="59" name="Rectangle 28"/>
          <p:cNvSpPr/>
          <p:nvPr/>
        </p:nvSpPr>
        <p:spPr>
          <a:xfrm>
            <a:off x="8098915" y="2563676"/>
            <a:ext cx="1584000" cy="480000"/>
          </a:xfrm>
          <a:custGeom>
            <a:avLst/>
            <a:gdLst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  <a:gd name="connsiteX0" fmla="*/ 0 w 1188000"/>
              <a:gd name="connsiteY0" fmla="*/ 0 h 360000"/>
              <a:gd name="connsiteX1" fmla="*/ 1188000 w 1188000"/>
              <a:gd name="connsiteY1" fmla="*/ 0 h 360000"/>
              <a:gd name="connsiteX2" fmla="*/ 1188000 w 1188000"/>
              <a:gd name="connsiteY2" fmla="*/ 360000 h 360000"/>
              <a:gd name="connsiteX3" fmla="*/ 0 w 1188000"/>
              <a:gd name="connsiteY3" fmla="*/ 360000 h 360000"/>
              <a:gd name="connsiteX4" fmla="*/ 0 w 1188000"/>
              <a:gd name="connsiteY4" fmla="*/ 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0" h="360000">
                <a:moveTo>
                  <a:pt x="0" y="0"/>
                </a:moveTo>
                <a:cubicBezTo>
                  <a:pt x="568995" y="98854"/>
                  <a:pt x="608413" y="81203"/>
                  <a:pt x="1188000" y="0"/>
                </a:cubicBezTo>
                <a:lnTo>
                  <a:pt x="1188000" y="360000"/>
                </a:lnTo>
                <a:cubicBezTo>
                  <a:pt x="608414" y="268206"/>
                  <a:pt x="576056" y="268206"/>
                  <a:pt x="0" y="360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lIns="121912" tIns="60956" rIns="121912" bIns="60956" rtlCol="0" anchor="ctr"/>
          <a:lstStyle/>
          <a:p>
            <a:pPr algn="ctr" defTabSz="1219110" latinLnBrk="1"/>
            <a:endParaRPr lang="ko-KR" altLang="en-US" kern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96" y="2610986"/>
            <a:ext cx="469197" cy="46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54" y="2567902"/>
            <a:ext cx="352564" cy="50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172" y="2563677"/>
            <a:ext cx="508885" cy="50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55" y="2610986"/>
            <a:ext cx="428340" cy="43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918055" y="3693861"/>
            <a:ext cx="2126359" cy="206210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just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Il s’agit donc d’une application </a:t>
            </a:r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d’un </a:t>
            </a: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site web de </a:t>
            </a:r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e-commerce, </a:t>
            </a: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dont la particularité sera sa focalisation sur </a:t>
            </a:r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l’aménagement des mobiliers pour bureaux et écoles</a:t>
            </a:r>
            <a:endParaRPr lang="fr-F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18141" y="3693862"/>
            <a:ext cx="1818388" cy="1569658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just"/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Un nombre limité des clients qui sont très proches de la société pour pouvoir visiter les vitrines</a:t>
            </a:r>
            <a:endParaRPr lang="fr-F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453186" y="3693861"/>
            <a:ext cx="2056855" cy="161582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lvl="0" algn="just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La réalisation d’ un site web </a:t>
            </a:r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adaptable pour pouvoir </a:t>
            </a: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satisfaire les besoins</a:t>
            </a:r>
          </a:p>
          <a:p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9278736" y="3693862"/>
            <a:ext cx="1974376" cy="206210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just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Pour éviter ces problèmes </a:t>
            </a:r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je propose mon application </a:t>
            </a: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comme un exemple des systèmes informatique de </a:t>
            </a:r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e-commerce</a:t>
            </a:r>
            <a:endParaRPr lang="fr-F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2352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24302" y="1257303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3516885"/>
            <a:ext cx="3887104" cy="1089527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Etude du </a:t>
            </a:r>
            <a:r>
              <a:rPr lang="en-US" sz="3600" spc="200" dirty="0" err="1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besoins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194174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53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1637" y="1460401"/>
            <a:ext cx="32643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40" latinLnBrk="1"/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Les</a:t>
            </a:r>
            <a:r>
              <a:rPr lang="en-US" sz="1600" b="1" dirty="0"/>
              <a:t> </a:t>
            </a:r>
            <a:r>
              <a:rPr 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besoins</a:t>
            </a:r>
            <a:r>
              <a:rPr lang="en-US" sz="1600" b="1" dirty="0"/>
              <a:t> </a:t>
            </a:r>
            <a:r>
              <a:rPr 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fonctionnels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950920" y="1293556"/>
            <a:ext cx="716488" cy="716488"/>
          </a:xfrm>
          <a:prstGeom prst="ellipse">
            <a:avLst/>
          </a:prstGeom>
          <a:solidFill>
            <a:srgbClr val="3F3F3F"/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97509" y="4765591"/>
            <a:ext cx="32643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219140" latinLnBrk="1"/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Les</a:t>
            </a:r>
            <a:r>
              <a:rPr lang="en-US" sz="1600" b="1" dirty="0"/>
              <a:t> </a:t>
            </a:r>
            <a:r>
              <a:rPr 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besoins</a:t>
            </a:r>
            <a:r>
              <a:rPr 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 non</a:t>
            </a:r>
            <a:r>
              <a:rPr lang="en-US" sz="1600" b="1" dirty="0" smtClean="0"/>
              <a:t> </a:t>
            </a:r>
            <a:r>
              <a:rPr 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fonctionnels</a:t>
            </a:r>
            <a:endParaRPr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012672" y="4603065"/>
            <a:ext cx="716488" cy="7164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56108" y="555331"/>
            <a:ext cx="4793339" cy="615547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lvl="0"/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Exposition des produits ainsi que leurs prix et caractéristiques.</a:t>
            </a:r>
            <a:endParaRPr lang="fr-F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83403" y="1277202"/>
            <a:ext cx="4793339" cy="861768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Ajout des produits choisis au panier ou bien au favori.</a:t>
            </a:r>
          </a:p>
          <a:p>
            <a:pPr lvl="0"/>
            <a:endParaRPr lang="fr-F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56108" y="5425562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lvl="0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L’efficacité</a:t>
            </a:r>
            <a:r>
              <a:rPr lang="fr-FR" sz="1600" dirty="0"/>
              <a:t> </a:t>
            </a: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technique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56108" y="2134010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lvl="0"/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Choix du mode de payement</a:t>
            </a:r>
          </a:p>
        </p:txBody>
      </p:sp>
      <p:sp>
        <p:nvSpPr>
          <p:cNvPr id="24" name="Oval 23"/>
          <p:cNvSpPr/>
          <p:nvPr/>
        </p:nvSpPr>
        <p:spPr>
          <a:xfrm>
            <a:off x="6741665" y="676821"/>
            <a:ext cx="295227" cy="295227"/>
          </a:xfrm>
          <a:prstGeom prst="ellipse">
            <a:avLst/>
          </a:prstGeom>
          <a:solidFill>
            <a:srgbClr val="3F3F3F"/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741665" y="1379412"/>
            <a:ext cx="295227" cy="295227"/>
          </a:xfrm>
          <a:prstGeom prst="ellipse">
            <a:avLst/>
          </a:prstGeom>
          <a:solidFill>
            <a:srgbClr val="3F3F3F"/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741665" y="5439409"/>
            <a:ext cx="295227" cy="2952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1E53ABAC-A530-4EB4-A562-C96D30C8C46D}"/>
              </a:ext>
            </a:extLst>
          </p:cNvPr>
          <p:cNvSpPr txBox="1">
            <a:spLocks/>
          </p:cNvSpPr>
          <p:nvPr/>
        </p:nvSpPr>
        <p:spPr>
          <a:xfrm>
            <a:off x="2061363" y="1442610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4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01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1E53ABAC-A530-4EB4-A562-C96D30C8C46D}"/>
              </a:ext>
            </a:extLst>
          </p:cNvPr>
          <p:cNvSpPr txBox="1">
            <a:spLocks/>
          </p:cNvSpPr>
          <p:nvPr/>
        </p:nvSpPr>
        <p:spPr>
          <a:xfrm>
            <a:off x="2123115" y="4735836"/>
            <a:ext cx="495601" cy="45094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400" b="1" dirty="0" smtClean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02</a:t>
            </a:r>
            <a:endParaRPr lang="en-US" sz="140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665" y="2154245"/>
            <a:ext cx="2921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7044732" y="2859626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lvl="0"/>
            <a:r>
              <a:rPr lang="fr-FR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Confirmation de la commande</a:t>
            </a:r>
            <a:r>
              <a:rPr lang="fr-FR" sz="1600" dirty="0" smtClean="0"/>
              <a:t>.</a:t>
            </a:r>
            <a:endParaRPr lang="fr-FR" sz="1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89" y="2879861"/>
            <a:ext cx="2921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053995" y="4061722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defTabSz="1219140" latinLnBrk="1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La sécurité</a:t>
            </a:r>
            <a:r>
              <a:rPr lang="fr-FR" sz="1600" dirty="0"/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739552" y="4075569"/>
            <a:ext cx="295227" cy="2952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64797" y="4742806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defTabSz="1219140" latinLnBrk="1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ergonomie attractive et efficace</a:t>
            </a:r>
            <a:r>
              <a:rPr lang="fr-FR" sz="1600" dirty="0"/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750354" y="4756653"/>
            <a:ext cx="295227" cy="2952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67104" y="6136651"/>
            <a:ext cx="4793339" cy="369326"/>
          </a:xfrm>
          <a:prstGeom prst="rect">
            <a:avLst/>
          </a:prstGeom>
          <a:noFill/>
        </p:spPr>
        <p:txBody>
          <a:bodyPr wrap="square" lIns="121914" tIns="60957" rIns="121914" bIns="60957" rtlCol="0" anchor="ctr">
            <a:spAutoFit/>
          </a:bodyPr>
          <a:lstStyle/>
          <a:p>
            <a:pPr defTabSz="1219140" latinLnBrk="1"/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La</a:t>
            </a:r>
            <a:r>
              <a:rPr lang="fr-FR" sz="1600" dirty="0"/>
              <a:t> </a:t>
            </a: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Arial Unicode MS"/>
                <a:cs typeface="Arial" pitchFamily="34" charset="0"/>
              </a:rPr>
              <a:t>fiabilité</a:t>
            </a:r>
            <a:r>
              <a:rPr lang="fr-FR" sz="1600" dirty="0"/>
              <a:t> 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752661" y="6150498"/>
            <a:ext cx="295227" cy="2952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21914" tIns="60957" rIns="121914" bIns="60957" rtlCol="0" anchor="ctr"/>
          <a:lstStyle/>
          <a:p>
            <a:pPr marL="0" marR="0" lvl="0" indent="0" algn="ctr" defTabSz="121914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2980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937950" y="1270951"/>
            <a:ext cx="4343399" cy="4343395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2448" y="3619697"/>
            <a:ext cx="3887104" cy="590929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200" dirty="0" smtClean="0">
                <a:gradFill flip="none" rotWithShape="1">
                  <a:gsLst>
                    <a:gs pos="0">
                      <a:srgbClr val="1C3750">
                        <a:lumMod val="75000"/>
                      </a:srgbClr>
                    </a:gs>
                    <a:gs pos="100000">
                      <a:srgbClr val="E43434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Conception</a:t>
            </a:r>
            <a:endParaRPr lang="en-US" sz="3600" spc="200" dirty="0">
              <a:gradFill flip="none" rotWithShape="1">
                <a:gsLst>
                  <a:gs pos="0">
                    <a:srgbClr val="1C3750">
                      <a:lumMod val="75000"/>
                    </a:srgbClr>
                  </a:gs>
                  <a:gs pos="100000">
                    <a:srgbClr val="E43434"/>
                  </a:gs>
                </a:gsLst>
                <a:lin ang="10800000" scaled="1"/>
                <a:tileRect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194174"/>
            <a:ext cx="537595" cy="744791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  <a:extLst/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531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avy_Red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1C3750"/>
      </a:accent1>
      <a:accent2>
        <a:srgbClr val="E43434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219</Words>
  <Application>Microsoft Office PowerPoint</Application>
  <PresentationFormat>Personnalisé</PresentationFormat>
  <Paragraphs>55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17</vt:i4>
      </vt:variant>
    </vt:vector>
  </HeadingPairs>
  <TitlesOfParts>
    <vt:vector size="28" baseType="lpstr">
      <vt:lpstr>Arial</vt:lpstr>
      <vt:lpstr>Calibri Light</vt:lpstr>
      <vt:lpstr>맑은 고딕</vt:lpstr>
      <vt:lpstr>Calibri</vt:lpstr>
      <vt:lpstr>Josefin Sans</vt:lpstr>
      <vt:lpstr>Lilita One</vt:lpstr>
      <vt:lpstr>Lato Black</vt:lpstr>
      <vt:lpstr>Arial Unicode MS</vt:lpstr>
      <vt:lpstr>Office Theme</vt:lpstr>
      <vt:lpstr>Contents Slide Master</vt:lpstr>
      <vt:lpstr>1_Contents Slide Master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www.rrgraphdesign.com</dc:creator>
  <cp:lastModifiedBy>Dell2017</cp:lastModifiedBy>
  <cp:revision>48</cp:revision>
  <dcterms:created xsi:type="dcterms:W3CDTF">2017-02-17T04:07:10Z</dcterms:created>
  <dcterms:modified xsi:type="dcterms:W3CDTF">2021-08-29T19:45:29Z</dcterms:modified>
</cp:coreProperties>
</file>